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906000" cy="6858000" type="A4"/>
  <p:notesSz cx="6797675" cy="9926638"/>
  <p:embeddedFontLst>
    <p:embeddedFont>
      <p:font typeface="Nirmala UI" panose="020B0502040204020203" pitchFamily="34" charset="0"/>
      <p:regular r:id="rId27"/>
      <p:bold r:id="rId28"/>
    </p:embeddedFont>
    <p:embeddedFont>
      <p:font typeface="Play" panose="020B0604020202020204" charset="0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iudHCTfPc4WR3P7gRaqN1BMRqi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4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80AB1C-F4DE-8601-9B4A-453A390F4A6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0A5155-27F0-5B26-BBF8-D35D0CB539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11243-5E9E-46C6-9BC6-8CEC514FF071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596419-EF0C-3A1D-6A62-E32D70BBA0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93AF8B-35D3-E39E-F26F-EAE233B1AA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59E07-2FAC-4240-A003-9AE03FC9F2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7115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05569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81650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7" name="Google Shape;17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6" name="Google Shape;18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6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3" name="Google Shape;21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7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2" name="Google Shape;22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1" name="Google Shape;23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9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0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1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2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3:notes"/>
          <p:cNvSpPr txBox="1">
            <a:spLocks noGrp="1"/>
          </p:cNvSpPr>
          <p:nvPr>
            <p:ph type="body" idx="1"/>
          </p:nvPr>
        </p:nvSpPr>
        <p:spPr>
          <a:xfrm>
            <a:off x="679751" y="4715126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6" name="Google Shape;27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Play"/>
              <a:buNone/>
              <a:defRPr sz="487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/>
            </a:lvl1pPr>
            <a:lvl2pPr lvl="1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/>
            </a:lvl2pPr>
            <a:lvl3pPr lvl="2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/>
            </a:lvl3pPr>
            <a:lvl4pPr lvl="3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4pPr>
            <a:lvl5pPr lvl="4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5pPr>
            <a:lvl6pPr lvl="5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6pPr>
            <a:lvl7pPr lvl="6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7pPr>
            <a:lvl8pPr lvl="7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8pPr>
            <a:lvl9pPr lvl="8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Play"/>
              <a:buNone/>
              <a:defRPr sz="487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757575"/>
              </a:buClr>
              <a:buSzPts val="1950"/>
              <a:buNone/>
              <a:defRPr sz="195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757575"/>
              </a:buClr>
              <a:buSzPts val="1625"/>
              <a:buNone/>
              <a:defRPr sz="1625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757575"/>
              </a:buClr>
              <a:buSzPts val="1463"/>
              <a:buNone/>
              <a:defRPr sz="1463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757575"/>
              </a:buClr>
              <a:buSzPts val="1300"/>
              <a:buNone/>
              <a:defRPr sz="13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757575"/>
              </a:buClr>
              <a:buSzPts val="1300"/>
              <a:buNone/>
              <a:defRPr sz="13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757575"/>
              </a:buClr>
              <a:buSzPts val="1300"/>
              <a:buNone/>
              <a:defRPr sz="13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757575"/>
              </a:buClr>
              <a:buSzPts val="1300"/>
              <a:buNone/>
              <a:defRPr sz="13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757575"/>
              </a:buClr>
              <a:buSzPts val="1300"/>
              <a:buNone/>
              <a:defRPr sz="13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757575"/>
              </a:buClr>
              <a:buSzPts val="1300"/>
              <a:buNone/>
              <a:defRPr sz="13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body" idx="2"/>
          </p:nvPr>
        </p:nvSpPr>
        <p:spPr>
          <a:xfrm>
            <a:off x="682328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Play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1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1pPr>
            <a:lvl2pPr marL="914400" lvl="1" indent="-373062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275"/>
              <a:buChar char="•"/>
              <a:defRPr sz="2275"/>
            </a:lvl2pPr>
            <a:lvl3pPr marL="1371600" lvl="2" indent="-352425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3pPr>
            <a:lvl4pPr marL="1828800" lvl="3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4pPr>
            <a:lvl5pPr marL="2286000" lvl="4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5pPr>
            <a:lvl6pPr marL="2743200" lvl="5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6pPr>
            <a:lvl7pPr marL="3200400" lvl="6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7pPr>
            <a:lvl8pPr marL="3657600" lvl="7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8pPr>
            <a:lvl9pPr marL="4114800" lvl="8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58" name="Google Shape;58;p32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2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Play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>
            <a:spLocks noGrp="1"/>
          </p:cNvSpPr>
          <p:nvPr>
            <p:ph type="pic" idx="2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65" name="Google Shape;65;p33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3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4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4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>
            <a:spLocks noGrp="1"/>
          </p:cNvSpPr>
          <p:nvPr>
            <p:ph type="title"/>
          </p:nvPr>
        </p:nvSpPr>
        <p:spPr>
          <a:xfrm rot="5400000">
            <a:off x="5251052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body" idx="1"/>
          </p:nvPr>
        </p:nvSpPr>
        <p:spPr>
          <a:xfrm rot="5400000">
            <a:off x="917177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5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>
            <a:alpha val="44313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75"/>
              <a:buFont typeface="Play"/>
              <a:buNone/>
              <a:defRPr sz="3575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3062" algn="l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275"/>
              <a:buFont typeface="Arial"/>
              <a:buChar char="•"/>
              <a:defRPr sz="22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24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78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4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4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84D5AC-2848-31A0-DC7B-15151C4AC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>
            <a:spLocks noGrp="1"/>
          </p:cNvSpPr>
          <p:nvPr>
            <p:ph type="body" idx="1"/>
          </p:nvPr>
        </p:nvSpPr>
        <p:spPr>
          <a:xfrm>
            <a:off x="398737" y="1876800"/>
            <a:ext cx="9380452" cy="5268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5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100 दिनों में ₹ 3 लाख करोड़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परियोजनाओं को मंजूरी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प्रमुख फोकस सड़क, रेल, बंदरगाह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हवाई मार्ग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महाराष्ट्र के वधावन में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76,200 करोड़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वधावन मेगा पोर्ट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मंजूरी 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जो दुनिया के शीर्ष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10 बंदरगाहों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शामिल होगा ।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प्रधानमंत्री ग्राम सड़क योजना-4 (PMGSY-IV)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तहत: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₹49,000 करोड़ की केन्द्रीय सहायता से 25 हज़ार अनकनेक्टेड गांवों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कनेक्टिविटी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के लिए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62,500 किलोमीटर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सड़कों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पुलों के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निर्माण/अपग्रेडेशन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मंजूर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₹50,600 करोड़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लागत से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भारत के सड़क नेटवर्क को मजबूती देना स्वीकृत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936 किलोमीटर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फैले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08 राष्ट्रीय हाई-स्पीड रोड कॉरिडोर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परियोजनाओं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मंजूरी।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3169877" y="1229795"/>
            <a:ext cx="3566246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इंफ्रास्ट्रक्चर विकास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1/2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2" name="Google Shape;108;p4">
            <a:extLst>
              <a:ext uri="{FF2B5EF4-FFF2-40B4-BE49-F238E27FC236}">
                <a16:creationId xmlns:a16="http://schemas.microsoft.com/office/drawing/2014/main" id="{574A07AA-E04D-FC48-01A9-5711F508817A}"/>
              </a:ext>
            </a:extLst>
          </p:cNvPr>
          <p:cNvSpPr txBox="1"/>
          <p:nvPr/>
        </p:nvSpPr>
        <p:spPr>
          <a:xfrm>
            <a:off x="1216791" y="159718"/>
            <a:ext cx="6872214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0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पहले 100 दिनों में ही लगभग 15 लाख करोड़ रुपये</a:t>
            </a:r>
            <a:endParaRPr lang="en-US" sz="2000" b="1" i="0" u="none" strike="noStrike" cap="none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0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परियोजनाएं शुरू की गईं।</a:t>
            </a:r>
            <a:endParaRPr sz="11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ECDEDB-17AD-2A26-B18E-11936C7334F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2</a:t>
            </a:fld>
            <a:endParaRPr lang="hi-IN" dirty="0"/>
          </a:p>
        </p:txBody>
      </p:sp>
    </p:spTree>
    <p:extLst>
      <p:ext uri="{BB962C8B-B14F-4D97-AF65-F5344CB8AC3E}">
        <p14:creationId xmlns:p14="http://schemas.microsoft.com/office/powerpoint/2010/main" val="443911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>
            <a:spLocks noGrp="1"/>
          </p:cNvSpPr>
          <p:nvPr>
            <p:ph type="body" idx="1"/>
          </p:nvPr>
        </p:nvSpPr>
        <p:spPr>
          <a:xfrm>
            <a:off x="512887" y="1317072"/>
            <a:ext cx="9226535" cy="4487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लद्दाख को हिमाचल प्रदेश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जोड़ने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वाली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शिन-खुन-ला सुरंग की आधारशिला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रखी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गई।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रेल यात्रा को तेज़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सुविधाजनक बनाने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8 नई रेलवे लाइन परियोजनाओं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मंजूरी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, जिससे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4.42 करोड़ मैन-डेज के रोजगार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उत्पन्न होंगे।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वाराणसी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में </a:t>
            </a:r>
            <a:r>
              <a:rPr lang="hi-IN" sz="1900" b="1" u="sng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लाल बहादुर शास्त्री इंटरनेशनल एअरपोर्ट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विकास को मंजूरी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पश्चिम बंगाल में बागडोगरा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बिहार में बिहटा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में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नए सिविल एन्क्लेवज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मंजूरी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अगत्ती और मिनिकॉय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नई हवाई पट्टी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भी बनाए जाएंगे।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बैंगलोर मेट्रो के फेज-3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,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पुणे मेट्रो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ठाणे इंटीग्रल रिंग मेट्रो रेल प्रोजेक्ट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विस्तार को मंजूरी </a:t>
            </a:r>
            <a:endParaRPr sz="1900" b="1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3491283" y="236836"/>
            <a:ext cx="2923433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इंफ्रास्ट्रक्चर विकास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2/2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6F52FCC6-4E69-B261-5B05-E3EBBF986D9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3</a:t>
            </a:fld>
            <a:endParaRPr lang="hi-IN" dirty="0"/>
          </a:p>
        </p:txBody>
      </p:sp>
    </p:spTree>
    <p:extLst>
      <p:ext uri="{BB962C8B-B14F-4D97-AF65-F5344CB8AC3E}">
        <p14:creationId xmlns:p14="http://schemas.microsoft.com/office/powerpoint/2010/main" val="2785793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452123" y="949783"/>
            <a:ext cx="9494700" cy="5643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57175" marR="0" lvl="0" indent="-25717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प्रधानमंत्री किसान सम्मान निधि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</a:t>
            </a: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17वीं किस्त जारी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</a:t>
            </a:r>
            <a:endParaRPr sz="1850" b="0" i="0" u="none" strike="noStrike" cap="none" dirty="0">
              <a:solidFill>
                <a:schemeClr val="dk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714375" marR="0" lvl="1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9.3 करोड़ किसानों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20,000 करोड़ रुपये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वितरित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</a:t>
            </a:r>
            <a:endParaRPr sz="1850" b="0" i="0" u="none" strike="noStrike" cap="none" dirty="0">
              <a:solidFill>
                <a:schemeClr val="dk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714375" marR="0" lvl="1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अभी तक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कुल </a:t>
            </a: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12 करोड़ 33 लाख किसानों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₹3 लाख करोड़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वितरित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2024-25 के खरीफ फसलों के लिए MSP बढ़ाया, </a:t>
            </a:r>
            <a:endParaRPr sz="1850" b="1" i="0" u="none" strike="noStrike" cap="none" dirty="0">
              <a:solidFill>
                <a:schemeClr val="dk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714375" marR="0" lvl="1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जिससे किसानों को लगभग </a:t>
            </a: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 2 लाख करोड़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का लाभ। (12  करोड़ किसान लाभान्वित) 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 12,100 करोड़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आंध्र प्रदेश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पोलावरम इरीगेशन प्रोजेक्ट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मंजूरी।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 14,200 करोड़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परिव्यय के साथ </a:t>
            </a: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07 प्रमुख योजनाओं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मंजूरी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, जिनमें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714375" marR="0" lvl="1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50"/>
              <a:buFont typeface="Noto Sans Symbols"/>
              <a:buChar char="⮚"/>
            </a:pPr>
            <a:r>
              <a:rPr lang="hi-IN" sz="1850" b="1" i="0" u="sng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डिजिटल एग्रीकल्चर मिशन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शामिल, जिससे कृषि क्षेत्र में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एफिशिएंसी और प्रोडक्टिविटी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बढ़ेगी  </a:t>
            </a:r>
            <a:endParaRPr sz="1850" b="0" i="0" u="none" strike="noStrike" cap="none" dirty="0">
              <a:solidFill>
                <a:schemeClr val="dk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257175" marR="0" lvl="0" indent="-25717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राष्ट्र स्तरीय समिति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द्वारा तैयार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नई राष्ट्रीय सहकारिता नीति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पर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ड्राफ्ट रिपोर्ट प्राप्त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हो चुकी है। 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714375" marR="0" lvl="1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मसौदा नीति भी तैयार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कर ली गई है और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अब इसे अंतिम रूप दिया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जा रहा है।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257175" marR="0" lvl="0" indent="-25717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राष्ट्रीय सहकारी ऑर्गेनिक्स लिमिटेड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(NCOL) व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जैविक उत्पाद परिषद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(उत्तराखंड)  के बीच MoU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714375" marR="0" lvl="1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NCOL द्वारा उत्तराखंड के किसानों की जैविक उपज को लाभकारी मूल्य पर खरीदा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जाएगा 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714375" marR="0" lvl="1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लाभ का उचित हिस्सा सीधे किसानों के खाते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 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3609763" y="137366"/>
            <a:ext cx="2530235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किसान मित्र मोदी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92" name="Google Shape;92;p2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 dirty="0">
                <a:solidFill>
                  <a:schemeClr val="lt1"/>
                </a:solidFill>
              </a:rPr>
              <a:t>1/2</a:t>
            </a:r>
            <a:endParaRPr sz="2800" b="1" dirty="0">
              <a:solidFill>
                <a:schemeClr val="lt1"/>
              </a:solidFill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5F2FBCDD-6EC2-AFF7-7C7F-6D8676F4C39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4</a:t>
            </a:fld>
            <a:endParaRPr lang="hi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484020" y="735094"/>
            <a:ext cx="9237300" cy="6070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मक्के से भी एथेनॉल के उत्पादन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सहकारी चीनी मिलों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b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</a:b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एथेनॉल उत्पादक इकाइयों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का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मल्टी फीड एथेनॉल इकाइयों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रूपांतरण </a:t>
            </a:r>
            <a:endParaRPr sz="1850" b="0" i="0" u="none" strike="noStrike" cap="none" dirty="0">
              <a:solidFill>
                <a:schemeClr val="dk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प्याज और बासमती चावल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न्यूनतम निर्यात मूल्य (MEP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)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हटाने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और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प्याज पर निर्यात शुल्क को </a:t>
            </a: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40% से 20%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करने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का निर्णय</a:t>
            </a:r>
            <a:endParaRPr sz="1850" b="0" i="0" u="none" strike="noStrike" cap="none" dirty="0">
              <a:solidFill>
                <a:schemeClr val="dk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कच्चे पाम, सोया और सूरजमुखी तेलों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आयात में ड्यूटी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12.5% से 32.5% बढ़ाने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 इनके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रिफाइंड तेलों पर ड्यूटी को 13.75% से 35.75%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करने का निर्णय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कृषि इंफ्रास्ट्रक्चर को मजबूत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करने के लिए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एग्रीकल्चर इंफ्रास्ट्रक्चर फंड स्कीम का विस्तार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200025" marR="0" lvl="0" indent="-200025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जम्मू-कश्मीर में </a:t>
            </a: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 3,300 करोड़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कई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कृषि योजनाएं एवं विकास परियोजनाएं शुरू </a:t>
            </a:r>
            <a:endParaRPr sz="1850" b="0" i="0" u="none" strike="noStrike" cap="none" dirty="0">
              <a:solidFill>
                <a:schemeClr val="dk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वाराणसी की पहली यात्रा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दौरान मोदी जी के द्वारा स्वयं सहायता समूह की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657225" marR="0" lvl="1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30,000 कृषि सखियों को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कृषि में उनकी भूमिका के लिए </a:t>
            </a: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सम्मानित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किया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मौसम और जलवायु अनुकूल </a:t>
            </a: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भारत बनाने के लिए ₹ 2,000 करोड़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मिशन मौसम को मंजूरी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</a:t>
            </a:r>
            <a:endParaRPr sz="1850" b="0" i="0" u="none" strike="noStrike" cap="none" dirty="0">
              <a:solidFill>
                <a:schemeClr val="dk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50"/>
              <a:buFont typeface="Noto Sans Symbols"/>
              <a:buChar char="⮚"/>
            </a:pP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एग्रीस्योर</a:t>
            </a:r>
            <a:r>
              <a:rPr lang="hi-IN" sz="1850" b="0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85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नामक एक नया फंड लॉन्च: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कृषि क्षेत्र में क्रांति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लाने तथा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स्टार्ट-अप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और </a:t>
            </a:r>
            <a:r>
              <a:rPr lang="hi-IN" sz="1850" b="1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रूरल इंटरप्राइजेज को सपोर्ट करने के </a:t>
            </a:r>
            <a:r>
              <a:rPr lang="hi-IN" sz="1850" b="0" i="0" u="none" strike="noStrike" cap="none" dirty="0">
                <a:solidFill>
                  <a:schemeClr val="dk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लिए शुरू।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3609763" y="137366"/>
            <a:ext cx="2530235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किसान मित्र मोदी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2/2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399FFDF6-7BA7-DF70-77EE-3DFF20EEF0E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5</a:t>
            </a:fld>
            <a:endParaRPr lang="hi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>
            <a:spLocks noGrp="1"/>
          </p:cNvSpPr>
          <p:nvPr>
            <p:ph type="body" idx="1"/>
          </p:nvPr>
        </p:nvSpPr>
        <p:spPr>
          <a:xfrm>
            <a:off x="424206" y="885988"/>
            <a:ext cx="9398385" cy="5451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टैक्स राहत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: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₹7 लाख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तक की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आय पर कोई टैक्स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नहीं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l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सैलराइज्ड क्लास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 17,500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तक टैक्स बचा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सकते हैं।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l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स्टैंडर्ड डिडक्शन बढ़ा कर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 75,000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किया गया, और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l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पारिवारिक पेंशन में छूट का दायरा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बढ़ाकर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 25,000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किया गया।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l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इनकम टैक्स नियमों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संक्षिप्त, स्पष्ट और समझने में आसान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बनाने के लिए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6 महीने में व्यापक समीक्षा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l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सरकारी कर्मचारियों को सरकार की सौगात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l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oto Sans Symbols"/>
              <a:buChar char="⮚"/>
            </a:pP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यूनिफाइड पेंशन स्कीम लागू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: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25 साल सर्विस वाले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कर्मचारियों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को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औसत मूल वेतन का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50% पेंशन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रूप में मिलेगा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l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वन रैंक, वन पेंशन (OROP)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: </a:t>
            </a:r>
            <a:endParaRPr sz="1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557213" lvl="1" indent="-185737" algn="l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सुरक्षा बलों और उनके परिवार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वन रैंक, वन पेंशन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योजना का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तीसरा संस्करण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लागू किया जाएगा।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6" name="Google Shape;126;p6"/>
          <p:cNvSpPr txBox="1"/>
          <p:nvPr/>
        </p:nvSpPr>
        <p:spPr>
          <a:xfrm>
            <a:off x="3200909" y="193719"/>
            <a:ext cx="3549457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मध्यम वर्ग को बड़ी राहत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6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1/2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753310C3-03EF-92DE-50C4-9C8BE7BBBEF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6</a:t>
            </a:fld>
            <a:endParaRPr lang="hi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>
            <a:spLocks noGrp="1"/>
          </p:cNvSpPr>
          <p:nvPr>
            <p:ph type="body" idx="1"/>
          </p:nvPr>
        </p:nvSpPr>
        <p:spPr>
          <a:xfrm>
            <a:off x="443706" y="1103707"/>
            <a:ext cx="9010170" cy="5052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Noto Sans Symbols"/>
              <a:buChar char="⮚"/>
            </a:pP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प्रधानमंत्री आवास योजना</a:t>
            </a:r>
            <a:r>
              <a:rPr lang="hi-IN" sz="2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तहत </a:t>
            </a: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3 करोड़ घर </a:t>
            </a:r>
            <a:r>
              <a:rPr lang="hi-IN" sz="2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स्वीकृत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शहरी योजना के तहत </a:t>
            </a: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 करोड़ घर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ग्रामीण इलाकों में </a:t>
            </a: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2 करोड़ घरों के निर्माण स्वीकृत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800100" lvl="1" indent="-342900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(</a:t>
            </a:r>
            <a:r>
              <a:rPr lang="hi-IN" sz="2000" b="1" u="sng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2014 से अभी तक कुल (शहरी+ग्रामीण) </a:t>
            </a:r>
            <a:r>
              <a:rPr lang="hi-IN" sz="2000" b="1" u="sng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4 करोड़ 27 लाख </a:t>
            </a:r>
            <a:r>
              <a:rPr lang="hi-IN" sz="2000" b="1" u="sng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घर</a:t>
            </a: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)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PM सूर्य घर मुफ्त बिजली योजना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: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जून से अगस्त 2024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बीच </a:t>
            </a: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2.5 लाख</a:t>
            </a: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से ज्यादा घरों में सौर ऊर्जा सिस्टम लगाया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गया।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पीएम ई-बस सेवा से </a:t>
            </a: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एनवायरनमेंट फ्रेंडली सिस्टम तैयार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होगा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Noto Sans Symbols"/>
              <a:buChar char="⮚"/>
            </a:pP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 </a:t>
            </a: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₹3,400 करोड़ की सहायता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</a:t>
            </a: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ई-बसों की खरीद को स्वीकृति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दी जाएगी,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3200909" y="193719"/>
            <a:ext cx="3549457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मध्यम वर्ग को बड़ी राहत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7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2/2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A593B07D-53B5-23C2-E6EB-0967364C6E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| </a:t>
            </a:r>
            <a:fld id="{00000000-1234-1234-1234-123412341234}" type="slidenum">
              <a:rPr lang="hi-IN" b="1" smtClean="0"/>
              <a:t>7</a:t>
            </a:fld>
            <a:endParaRPr lang="hi-IN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 txBox="1">
            <a:spLocks noGrp="1"/>
          </p:cNvSpPr>
          <p:nvPr>
            <p:ph type="body" idx="1"/>
          </p:nvPr>
        </p:nvSpPr>
        <p:spPr>
          <a:xfrm>
            <a:off x="443705" y="932090"/>
            <a:ext cx="9146861" cy="4676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स्टार्टअप्स को वित्तीय राहत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</a:t>
            </a: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इनोवेशन को बढ़ावा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देने के लिए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स्टार्टअप्स पर 31 % का बोझ डालने वाले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2012 से चल रहे </a:t>
            </a: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Angel Tax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समाप्त </a:t>
            </a: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किया </a:t>
            </a:r>
            <a:endParaRPr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Noto Sans Symbols"/>
              <a:buChar char="⮚"/>
            </a:pP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विदेशी कंपनियों के लिए कॉर्पोरेट टैक्स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40% से घटाकर 35% </a:t>
            </a: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किया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गया , </a:t>
            </a:r>
            <a:endParaRPr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जिससे भारत को </a:t>
            </a: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वैश्विक स्तर पर ज्यादा प्रतिस्पर्धी और निवेश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आकर्षक बनाया गया।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भारत को </a:t>
            </a: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वैश्विक अंतरिक्ष अर्थव्यवस्था में अग्रणी </a:t>
            </a: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बनाने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अंतरिक्ष क्षेत्र के स्टार्टअप्स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 1000 करोड़ </a:t>
            </a: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का </a:t>
            </a: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वेंचर कैपिटल फण्ड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बनाया जाएगा।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GENESIS प्रोग्राम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: </a:t>
            </a:r>
            <a:r>
              <a:rPr lang="hi-IN" sz="2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Tier-II और Tier-III शहरों में स्टार्टअप्स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Noto Sans Symbols"/>
              <a:buChar char="⮚"/>
            </a:pPr>
            <a:r>
              <a:rPr lang="hi-IN" sz="20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जेन-नेक्स्ट सपोर्ट फॉर इनोवेशन स्टार्टअप्स (GENESIS) प्रोग्राम को मंजूरी </a:t>
            </a:r>
            <a:r>
              <a:rPr lang="hi-IN" sz="2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दी गई।</a:t>
            </a:r>
            <a:endParaRPr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3247382" y="181676"/>
            <a:ext cx="3411234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ईज ऑफ़ डूइंग बिज़नस</a:t>
            </a:r>
            <a:endParaRPr sz="2500" b="1" i="0" u="none" strike="noStrike" cap="none" dirty="0">
              <a:solidFill>
                <a:schemeClr val="dk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45" name="Google Shape;145;p8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8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1/2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1BF34DBF-1BCD-1C72-2381-69E4C9C558A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8</a:t>
            </a:fld>
            <a:endParaRPr lang="hi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"/>
          <p:cNvSpPr txBox="1">
            <a:spLocks noGrp="1"/>
          </p:cNvSpPr>
          <p:nvPr>
            <p:ph type="body" idx="1"/>
          </p:nvPr>
        </p:nvSpPr>
        <p:spPr>
          <a:xfrm>
            <a:off x="583324" y="1084846"/>
            <a:ext cx="9124202" cy="5591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नेशनल इंडस्ट्रियल कॉरिडोर डेवलपमेंट प्रोग्राम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तहत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12 इंडस्ट्रियल जोन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बनाने की घोषणा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जो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निवेशकों को सुविधाएं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प्रदान करेंगे और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ईज ऑफ़ डूइंग बिज़नस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बेहतर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बनाएंगे।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MUDRA ऋण की सीमा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 10 लाख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बढ़ाकर ₹ 20 लाख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गई, जिससे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पुराने ऋण का सफलतापूर्वक भुगतान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करने वाले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व्यापारियों को लाभ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होगा।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MSMEs के लिए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क्रेडिट गारंटी स्कीम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शुरू की गई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जिससे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छोटे व्यापारियों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बिना गारंटी के ऋण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मिल सकेगा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और उनके लिए मशीनरी और अन्य सामान की खरीद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आसान होगी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MSMEs और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परंपरागत कारिगरों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PPP मोड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ई-कॉमर्स एक्सपोर्ट हब्स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तैयार किए जाएंगे,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जो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निर्यात सेवाएं प्रदान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करेंगे और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वैश्विक बाजार में इजी एक्सेस देगा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53" name="Google Shape;153;p9"/>
          <p:cNvSpPr txBox="1"/>
          <p:nvPr/>
        </p:nvSpPr>
        <p:spPr>
          <a:xfrm>
            <a:off x="3247382" y="181676"/>
            <a:ext cx="3411234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ईज ऑफ़ डूइंग बिज़नस</a:t>
            </a:r>
            <a:endParaRPr sz="2500" b="1" i="0" u="none" strike="noStrike" cap="none" dirty="0">
              <a:solidFill>
                <a:schemeClr val="dk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54" name="Google Shape;154;p9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9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2/2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A7F9BE7-895D-D559-25AD-D98435B60F7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9</a:t>
            </a:fld>
            <a:endParaRPr lang="hi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 txBox="1">
            <a:spLocks noGrp="1"/>
          </p:cNvSpPr>
          <p:nvPr>
            <p:ph type="body" idx="1"/>
          </p:nvPr>
        </p:nvSpPr>
        <p:spPr>
          <a:xfrm>
            <a:off x="420620" y="1180785"/>
            <a:ext cx="9033256" cy="5353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2 लाख करोड़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PM पैकेज की घोषणा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, जिससे युवाओं में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रोजगार और कौशल को बढ़ावा मिलेगा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लक्ष्य: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5 साल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4.1 करोड़ युवाओं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लाभ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पहुंचाना।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1 करोड़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युवाओं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टॉप कंपनियों में इंटर्नशिप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अवसर,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allowances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और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एकमुश्त सहायता राशि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केंद्र सरकार ने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15,000 से अधिक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नए नियुक्तियों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घोषणा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की।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20 लाख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युवाओं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कौशल युक्त बनाने का लक्ष्य,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1,000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औद्योगिक प्रशिक्षण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संस्थानों का सुधार होगा 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पहली बार रोजगार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पाने वाले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EPFO के तहत आने वाले  कर्मचारियों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3 किश्तों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₹15 हजार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तक की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प्रोत्साहन राशि।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2" name="Google Shape;162;p10"/>
          <p:cNvSpPr txBox="1"/>
          <p:nvPr/>
        </p:nvSpPr>
        <p:spPr>
          <a:xfrm>
            <a:off x="3521194" y="194984"/>
            <a:ext cx="2863611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सशक्त युवा </a:t>
            </a:r>
            <a:endParaRPr sz="2500" b="1" i="0" u="none" strike="noStrike" cap="none" dirty="0">
              <a:solidFill>
                <a:schemeClr val="dk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63" name="Google Shape;163;p10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0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1/2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3CCCCC00-BBA7-5A87-545A-32C2315BB48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10</a:t>
            </a:fld>
            <a:endParaRPr lang="hi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"/>
          <p:cNvSpPr txBox="1">
            <a:spLocks noGrp="1"/>
          </p:cNvSpPr>
          <p:nvPr>
            <p:ph type="body" idx="1"/>
          </p:nvPr>
        </p:nvSpPr>
        <p:spPr>
          <a:xfrm>
            <a:off x="551214" y="1201784"/>
            <a:ext cx="8706719" cy="4445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5738" lvl="0" indent="-1857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₹1 लाख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तक की आय वाले कर्मचारियों को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EPFO में सरकारी योगदान का फायदा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Employers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को हर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₹1 लाख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तक की आय वाले नए कर्मचारियों को जोड़ने पर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2 साल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तक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₹3,000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प्रतिमाह का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reimbursement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ई-श्रम पोर्टल का एकीकरण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,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12 इंडस्ट्रियल जोन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विकास से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नई  उद्योगों को बढ़ावा और रोजगार सृजन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Capital expenditure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बढ़ाकर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11.11 लाख करोड़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करने से रोजगार सृजन।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स्टार्ट-अप्स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और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MSME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के लिए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वित्तीय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कर प्रोत्साहन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Khelo India Rising Talent Identification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(KIRTI) योजना की शुरुआत।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185738" lvl="0" indent="-65086" algn="l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None/>
            </a:pP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1" name="Google Shape;171;p11"/>
          <p:cNvSpPr txBox="1"/>
          <p:nvPr/>
        </p:nvSpPr>
        <p:spPr>
          <a:xfrm>
            <a:off x="3521194" y="194984"/>
            <a:ext cx="2863611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सशक्त युवा </a:t>
            </a:r>
            <a:endParaRPr sz="2500" b="1" i="0" u="none" strike="noStrike" cap="none" dirty="0">
              <a:solidFill>
                <a:schemeClr val="dk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72" name="Google Shape;172;p11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1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2/2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0B17A24B-40C8-70F4-267A-39D87DA356B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11</a:t>
            </a:fld>
            <a:endParaRPr lang="hi-I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 txBox="1">
            <a:spLocks noGrp="1"/>
          </p:cNvSpPr>
          <p:nvPr>
            <p:ph type="body" idx="1"/>
          </p:nvPr>
        </p:nvSpPr>
        <p:spPr>
          <a:xfrm>
            <a:off x="329608" y="1070407"/>
            <a:ext cx="9292857" cy="510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750"/>
              <a:buFont typeface="Noto Sans Symbols"/>
              <a:buChar char="⮚"/>
            </a:pPr>
            <a:r>
              <a:rPr lang="hi-IN" sz="175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दीनदयाल अंत्योदय योजना (DAY-NRLM)</a:t>
            </a:r>
            <a:r>
              <a:rPr lang="hi-IN" sz="17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के तहत: </a:t>
            </a:r>
            <a:r>
              <a:rPr lang="hi-IN" sz="175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10 करोड़ </a:t>
            </a:r>
            <a:r>
              <a:rPr lang="hi-IN" sz="17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अधिक महिलाओं को संगठित </a:t>
            </a:r>
            <a:r>
              <a:rPr lang="hi-IN" sz="17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कर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उनकी </a:t>
            </a:r>
            <a:r>
              <a:rPr lang="hi-IN" sz="1800" u="sng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आजीविका, डिजिटल साक्षरता और सामाजिक विकास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90 लाख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अधिक स्वयं सहायता समूह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(SHGs) बनाए गए।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oto Sans Symbols"/>
              <a:buChar char="⮚"/>
            </a:pP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लखपति दीदी योजना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: PM मोदी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ने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11 लाख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नई लखपति दीदियों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प्रमाण पत्र दिए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oto Sans Symbols"/>
              <a:buChar char="⮚"/>
            </a:pP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1 करोड़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अधिक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लखपति दीदियां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प्रति वर्ष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₹1 लाख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अधिक की कमाई कर रही हैं।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पर्यटन दीदियों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पर्यटन मित्रों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माध्यम से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SHGs और युवाओं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पर्यटन से जोड़ा।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oto Sans Symbols"/>
              <a:buChar char="⮚"/>
            </a:pP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₹2,500 करोड़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का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Community Investment Fund जारी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,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oto Sans Symbols"/>
              <a:buChar char="⮚"/>
            </a:pP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4.3 लाख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SHGs के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48 लाख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सदस्यों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लाभ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oto Sans Symbols"/>
              <a:buChar char="⮚"/>
            </a:pP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₹5,000 करोड़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का बैंक ऋण जारी,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oto Sans Symbols"/>
              <a:buChar char="⮚"/>
            </a:pP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2 लाख 35 हजार 400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SHGs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के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25.8 लाख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सदस्यों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लाभ।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मुद्रा लोन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₹10 लाख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बढ़ाकर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₹20 लाख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0" name="Google Shape;180;p12"/>
          <p:cNvSpPr txBox="1"/>
          <p:nvPr/>
        </p:nvSpPr>
        <p:spPr>
          <a:xfrm>
            <a:off x="3521194" y="194984"/>
            <a:ext cx="2863611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सशक्त नारी शक्ति 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81" name="Google Shape;181;p12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2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1/1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197EF7F7-E747-514E-4CC8-8B5A8EF2180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12</a:t>
            </a:fld>
            <a:endParaRPr lang="hi-IN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"/>
          <p:cNvSpPr txBox="1">
            <a:spLocks noGrp="1"/>
          </p:cNvSpPr>
          <p:nvPr>
            <p:ph type="body" idx="1"/>
          </p:nvPr>
        </p:nvSpPr>
        <p:spPr>
          <a:xfrm>
            <a:off x="542269" y="1482369"/>
            <a:ext cx="9250317" cy="458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>
                <a:latin typeface="Arial"/>
                <a:ea typeface="Arial"/>
                <a:cs typeface="Arial"/>
                <a:sym typeface="Arial"/>
              </a:rPr>
              <a:t> प्रधानमंत्री जनजातीय उन्नत ग्राम अभियान</a:t>
            </a:r>
            <a:r>
              <a:rPr lang="hi-IN" sz="190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hi-IN" sz="19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63,000 जनजातीय गांवों का विकास </a:t>
            </a:r>
            <a:r>
              <a:rPr lang="hi-IN" sz="1900">
                <a:latin typeface="Arial"/>
                <a:ea typeface="Arial"/>
                <a:cs typeface="Arial"/>
                <a:sym typeface="Arial"/>
              </a:rPr>
              <a:t>किया जाएगा, जिससे </a:t>
            </a:r>
            <a:r>
              <a:rPr lang="hi-IN" sz="19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 करोड़ आदिवासियों की सामाजिक-आर्थिक </a:t>
            </a:r>
            <a:r>
              <a:rPr lang="hi-IN" sz="1900" b="1">
                <a:latin typeface="Arial"/>
                <a:ea typeface="Arial"/>
                <a:cs typeface="Arial"/>
                <a:sym typeface="Arial"/>
              </a:rPr>
              <a:t>स्थिति </a:t>
            </a:r>
            <a:r>
              <a:rPr lang="hi-IN" sz="1900">
                <a:latin typeface="Arial"/>
                <a:ea typeface="Arial"/>
                <a:cs typeface="Arial"/>
                <a:sym typeface="Arial"/>
              </a:rPr>
              <a:t>में सुधार होगा।</a:t>
            </a:r>
            <a:endParaRPr/>
          </a:p>
          <a:p>
            <a:pPr marL="185738" lvl="0" indent="-185738" algn="just" rtl="0">
              <a:lnSpc>
                <a:spcPct val="17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>
                <a:latin typeface="Arial"/>
                <a:ea typeface="Arial"/>
                <a:cs typeface="Arial"/>
                <a:sym typeface="Arial"/>
              </a:rPr>
              <a:t> NAMASTE योजना का विस्तार</a:t>
            </a:r>
            <a:r>
              <a:rPr lang="hi-IN" sz="190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hi-IN" sz="19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सफाई कर्मचारियों </a:t>
            </a:r>
            <a:r>
              <a:rPr lang="hi-IN" sz="1900" b="1">
                <a:latin typeface="Arial"/>
                <a:ea typeface="Arial"/>
                <a:cs typeface="Arial"/>
                <a:sym typeface="Arial"/>
              </a:rPr>
              <a:t>के साथ </a:t>
            </a:r>
            <a:r>
              <a:rPr lang="hi-IN" sz="19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कचरा बीनने वालों को भी शामिल </a:t>
            </a:r>
            <a:r>
              <a:rPr lang="hi-IN" sz="1900">
                <a:latin typeface="Arial"/>
                <a:ea typeface="Arial"/>
                <a:cs typeface="Arial"/>
                <a:sym typeface="Arial"/>
              </a:rPr>
              <a:t>किया, जिससे उनका </a:t>
            </a:r>
            <a:r>
              <a:rPr lang="hi-IN" sz="1900" b="1">
                <a:latin typeface="Arial"/>
                <a:ea typeface="Arial"/>
                <a:cs typeface="Arial"/>
                <a:sym typeface="Arial"/>
              </a:rPr>
              <a:t>सामाजिक और आर्थिक सशक्तिकरण </a:t>
            </a:r>
            <a:r>
              <a:rPr lang="hi-IN" sz="1900">
                <a:latin typeface="Arial"/>
                <a:ea typeface="Arial"/>
                <a:cs typeface="Arial"/>
                <a:sym typeface="Arial"/>
              </a:rPr>
              <a:t>होगा।</a:t>
            </a:r>
            <a:endParaRPr/>
          </a:p>
          <a:p>
            <a:pPr marL="185738" lvl="0" indent="-185738" algn="just" rtl="0">
              <a:lnSpc>
                <a:spcPct val="17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विशिष्ट दिव्यांगता पहचान पत्र</a:t>
            </a:r>
            <a:r>
              <a:rPr lang="hi-IN" sz="1900"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  <a:p>
            <a:pPr marL="557213" lvl="1" indent="-185737" algn="just" rtl="0">
              <a:lnSpc>
                <a:spcPct val="17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अनुसूचित जनजाति के दिव्यांग व्यक्तियों </a:t>
            </a:r>
            <a:r>
              <a:rPr lang="hi-IN" sz="1900">
                <a:latin typeface="Arial"/>
                <a:ea typeface="Arial"/>
                <a:cs typeface="Arial"/>
                <a:sym typeface="Arial"/>
              </a:rPr>
              <a:t>के लिए </a:t>
            </a:r>
            <a:r>
              <a:rPr lang="hi-IN" sz="19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 लाख पहचान पत्र जारी </a:t>
            </a:r>
            <a:r>
              <a:rPr lang="hi-IN" sz="1900">
                <a:latin typeface="Arial"/>
                <a:ea typeface="Arial"/>
                <a:cs typeface="Arial"/>
                <a:sym typeface="Arial"/>
              </a:rPr>
              <a:t>किए गए, </a:t>
            </a:r>
            <a:endParaRPr/>
          </a:p>
          <a:p>
            <a:pPr marL="557213" lvl="1" indent="-185737" algn="just" rtl="0">
              <a:lnSpc>
                <a:spcPct val="17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>
                <a:latin typeface="Arial"/>
                <a:ea typeface="Arial"/>
                <a:cs typeface="Arial"/>
                <a:sym typeface="Arial"/>
              </a:rPr>
              <a:t> जिनमें </a:t>
            </a:r>
            <a:r>
              <a:rPr lang="hi-IN" sz="19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60 वर्ष </a:t>
            </a:r>
            <a:r>
              <a:rPr lang="hi-IN" sz="1900">
                <a:latin typeface="Arial"/>
                <a:ea typeface="Arial"/>
                <a:cs typeface="Arial"/>
                <a:sym typeface="Arial"/>
              </a:rPr>
              <a:t>और उससे </a:t>
            </a:r>
            <a:r>
              <a:rPr lang="hi-IN" sz="19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अधिक आयु के दिव्यांग व्यक्तियों </a:t>
            </a:r>
            <a:r>
              <a:rPr lang="hi-IN" sz="1900">
                <a:latin typeface="Arial"/>
                <a:ea typeface="Arial"/>
                <a:cs typeface="Arial"/>
                <a:sym typeface="Arial"/>
              </a:rPr>
              <a:t>के लिए </a:t>
            </a:r>
            <a:r>
              <a:rPr lang="hi-IN" sz="19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1.17 लाख कार्ड शामिल </a:t>
            </a:r>
            <a:r>
              <a:rPr lang="hi-IN" sz="1900">
                <a:latin typeface="Arial"/>
                <a:ea typeface="Arial"/>
                <a:cs typeface="Arial"/>
                <a:sym typeface="Arial"/>
              </a:rPr>
              <a:t>हैं।</a:t>
            </a:r>
            <a:endParaRPr/>
          </a:p>
        </p:txBody>
      </p:sp>
      <p:sp>
        <p:nvSpPr>
          <p:cNvPr id="189" name="Google Shape;189;p13"/>
          <p:cNvSpPr txBox="1"/>
          <p:nvPr/>
        </p:nvSpPr>
        <p:spPr>
          <a:xfrm>
            <a:off x="713492" y="181676"/>
            <a:ext cx="847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OBC, दलितों, अल्पसंख्यकों और आदिवासियों</a:t>
            </a:r>
            <a:endParaRPr sz="2500" b="1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का सशक्तिकरण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90" name="Google Shape;190;p13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3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1/2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C16EB87E-3163-3727-E340-CA4EFCE2797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13</a:t>
            </a:fld>
            <a:endParaRPr lang="hi-IN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4"/>
          <p:cNvSpPr txBox="1">
            <a:spLocks noGrp="1"/>
          </p:cNvSpPr>
          <p:nvPr>
            <p:ph type="body" idx="1"/>
          </p:nvPr>
        </p:nvSpPr>
        <p:spPr>
          <a:xfrm>
            <a:off x="641501" y="1358536"/>
            <a:ext cx="9029795" cy="496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oto Sans Symbols"/>
              <a:buChar char="⮚"/>
            </a:pP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PM SURAJ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का विस्तार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: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अनुसूचित जातियों, अन्य पिछड़ा वर्गों और सफाई कर्मचारियों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आजीविका गतिविधियों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रियायती ऋणों तक बेहतर पहुंच सुनिश्चित होगी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oto Sans Symbols"/>
              <a:buChar char="⮚"/>
            </a:pP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एकलव्य मॉडल आवासीय विद्यालय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: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405 विद्यालयों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1.23 लाख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अधिक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विद्यार्थियों का नामांकन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हुआ।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oto Sans Symbols"/>
              <a:buChar char="⮚"/>
            </a:pP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नए विद्यालय और स्मार्ट कक्षाएं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: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40 नए विद्यालय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बनाए गए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110 विद्यालयों में जनजातीय विद्यार्थियों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स्मार्ट कक्षाएं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बनाई गईं।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वक्फ (संशोधन) विधेयक, 2024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: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वक्फ संपत्तियों के प्रबंधन और संरक्षण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oto Sans Symbols"/>
              <a:buChar char="⮚"/>
            </a:pP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ऑनलाइन पंजीकरण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निगरानी के लिए डिजिटल प्लेटफॉर्म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तैयार किया जाएगा,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जिससे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विवादों में कमी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आएगी।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8" name="Google Shape;198;p14"/>
          <p:cNvSpPr txBox="1"/>
          <p:nvPr/>
        </p:nvSpPr>
        <p:spPr>
          <a:xfrm>
            <a:off x="713492" y="181676"/>
            <a:ext cx="847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OBC, दलितों, अल्पसंख्यकों और आदिवासियों</a:t>
            </a:r>
            <a:endParaRPr sz="2500" b="1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का सशक्तिकरण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199" name="Google Shape;199;p14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4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2/2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D76124FD-C67C-D800-27F3-92A5D0DAA82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14</a:t>
            </a:fld>
            <a:endParaRPr lang="hi-IN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"/>
          <p:cNvSpPr txBox="1">
            <a:spLocks noGrp="1"/>
          </p:cNvSpPr>
          <p:nvPr>
            <p:ph type="body" idx="1"/>
          </p:nvPr>
        </p:nvSpPr>
        <p:spPr>
          <a:xfrm>
            <a:off x="681038" y="1235339"/>
            <a:ext cx="8772838" cy="496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आयुष्मान भारत योजना का विस्तार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: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7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70 वर्ष या उससे अधिक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आयु के सभी वृद्ध नागरिकों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 5 लाख तक का मुफ्त बीमा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7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जिससे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4.5 करोड़ परिवारों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6 करोड़ वृद्ध नागरिकों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लाभ होगा।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7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75,000 नई मेडिकल सीटें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बढ़ाई गईं, जिससे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हेल्थकेयर सिस्टम को प्रभावी बनाने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70000"/>
              </a:lnSpc>
              <a:spcBef>
                <a:spcPts val="406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मेडिकल शिक्षा में विदेशी निर्भरता कम करने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मदद मिलेगी।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7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नियमित टीकाकरण को डिजिटल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बनाने के लिए U-WIN पोर्टल शुरू किया गया।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7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देश के डॉक्टरों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एक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सेंट्रलाइज्ड रिपोजटरी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बनाने के लिए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नेशनल मेडिकल कमीशन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एक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नेशनल मेडिकल रजिस्टर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तैयार कर रहा है।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7" name="Google Shape;207;p15"/>
          <p:cNvSpPr txBox="1"/>
          <p:nvPr/>
        </p:nvSpPr>
        <p:spPr>
          <a:xfrm>
            <a:off x="1365328" y="181676"/>
            <a:ext cx="7213600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सुलभ स्वास्थ्य सेवा 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208" name="Google Shape;208;p15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5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1/2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8DF3620B-1AC5-04F9-33D3-4E5D537443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15</a:t>
            </a:fld>
            <a:endParaRPr lang="hi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6"/>
          <p:cNvSpPr txBox="1">
            <a:spLocks noGrp="1"/>
          </p:cNvSpPr>
          <p:nvPr>
            <p:ph type="body" idx="1"/>
          </p:nvPr>
        </p:nvSpPr>
        <p:spPr>
          <a:xfrm>
            <a:off x="681038" y="1235339"/>
            <a:ext cx="8772838" cy="4820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महिलाओं, किशोरियों और आदिवासी समुदायों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सिक्केल सेल डिजीज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बारे में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जागरूकता बढ़ाने के लिए विशेष अभियान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चलाया गया।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7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कैंसर से पीड़ित लोगों के आर्थिक बोझ को कम करने हेतु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3 कैंसर दवाओं की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कस्टम ड्यूटी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छूट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7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PM E-DRIVE योजना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: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₹10,900 करोड़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परिव्यय से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इलेक्ट्रिक एम्बुलेंस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सुविधा प्रदान की जाएगी।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7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डिजिटल हेल्थकेयर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: आयुष्मान भारत हेल्थ अकाउंट (ABHA) पर "स्कैन और शेयर" सुविधा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7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जिसके माध्यम से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4 करोड़ आउट-पेशेंट पंजीकरण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सुविधा दी गई।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6" name="Google Shape;216;p16"/>
          <p:cNvSpPr txBox="1"/>
          <p:nvPr/>
        </p:nvSpPr>
        <p:spPr>
          <a:xfrm>
            <a:off x="1365328" y="181676"/>
            <a:ext cx="7213600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i-IN" sz="2500" b="1" i="0" u="none" strike="noStrike" cap="none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सुलभ स्वास्थ्य सेवा </a:t>
            </a:r>
            <a:endParaRPr sz="1400" b="0" i="0" u="none" strike="noStrike" cap="none" dirty="0">
              <a:solidFill>
                <a:srgbClr val="0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217" name="Google Shape;217;p16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6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2/2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946BC18B-5020-7354-E1C2-C184B1B0378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16</a:t>
            </a:fld>
            <a:endParaRPr lang="hi-IN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7"/>
          <p:cNvSpPr txBox="1">
            <a:spLocks noGrp="1"/>
          </p:cNvSpPr>
          <p:nvPr>
            <p:ph type="title"/>
          </p:nvPr>
        </p:nvSpPr>
        <p:spPr>
          <a:xfrm>
            <a:off x="3103211" y="256676"/>
            <a:ext cx="3699577" cy="640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500"/>
              <a:buFont typeface="Arial"/>
              <a:buNone/>
            </a:pPr>
            <a:r>
              <a:rPr lang="hi-IN" sz="25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विज्ञान और टेक्नॉलजी</a:t>
            </a:r>
            <a:endParaRPr sz="25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25" name="Google Shape;225;p17"/>
          <p:cNvSpPr txBox="1">
            <a:spLocks noGrp="1"/>
          </p:cNvSpPr>
          <p:nvPr>
            <p:ph type="body" idx="1"/>
          </p:nvPr>
        </p:nvSpPr>
        <p:spPr>
          <a:xfrm>
            <a:off x="537348" y="1123406"/>
            <a:ext cx="9116103" cy="4911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50"/>
              <a:buFont typeface="Noto Sans Symbols"/>
              <a:buChar char="⮚"/>
            </a:pPr>
            <a:r>
              <a:rPr lang="hi-IN" sz="185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23 अगस्त</a:t>
            </a: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पहला </a:t>
            </a: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राष्ट्रीय अंतरिक्ष दिवस मनाया गया (</a:t>
            </a:r>
            <a:r>
              <a:rPr lang="hi-IN" sz="185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चंद्रयान व मंगलयान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की सफलता पर) </a:t>
            </a:r>
            <a:endParaRPr sz="185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अंतरिक्ष स्टार्ट-अप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के लिए </a:t>
            </a:r>
            <a:r>
              <a:rPr lang="hi-IN" sz="185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₹1000-करोड़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</a:t>
            </a: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वेंचर कैपिटल फंड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योजना।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आपदा प्रबंधन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के लिए </a:t>
            </a:r>
            <a:r>
              <a:rPr lang="hi-IN" sz="185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राष्ट्रीय डेटाबेस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</a:t>
            </a: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ग्रामीण भूमि रिकॉर्ड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r>
              <a:rPr lang="hi-IN" sz="185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भुवन पंचायत पोर्टल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50"/>
              <a:buFont typeface="Noto Sans Symbols"/>
              <a:buChar char="⮚"/>
            </a:pP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भारत </a:t>
            </a: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दूसरा सबसे बड़ा मोबाइल उत्पादक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बना, </a:t>
            </a: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स्वदेशी सेमीकंडक्टर सुविधाओं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स्थापना।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850"/>
              <a:buFont typeface="Noto Sans Symbols"/>
              <a:buChar char="⮚"/>
            </a:pPr>
            <a:r>
              <a:rPr lang="hi-IN" sz="185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16 अगस्त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SSLV-D3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पर </a:t>
            </a: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EOS-08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उपग्रह का सफल प्रक्षेपण।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850"/>
              <a:buFont typeface="Noto Sans Symbols"/>
              <a:buChar char="⮚"/>
            </a:pPr>
            <a:r>
              <a:rPr lang="hi-IN" sz="185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₹50 हज़ार करोड़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</a:t>
            </a: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राष्ट्रीय अनुसंधान कोष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, </a:t>
            </a:r>
            <a:r>
              <a:rPr lang="hi-IN" sz="185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₹10,500-करोड़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</a:t>
            </a: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‘</a:t>
            </a:r>
            <a:r>
              <a:rPr lang="hi-IN" sz="185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विज्ञान धारा’ योजना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850"/>
              <a:buFont typeface="Noto Sans Symbols"/>
              <a:buChar char="⮚"/>
            </a:pPr>
            <a:r>
              <a:rPr lang="hi-IN" sz="185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सेमीकंडक्टर : </a:t>
            </a: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गुजरात के साणंद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</a:t>
            </a: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सेमीकंडक्टर इकाई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स्थापना।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850"/>
              <a:buFont typeface="Noto Sans Symbols"/>
              <a:buChar char="⮚"/>
            </a:pPr>
            <a:r>
              <a:rPr lang="hi-IN" sz="185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₹3,300-करोड़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</a:t>
            </a: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निवेश से स्थापित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, प्रतिदिन </a:t>
            </a:r>
            <a:r>
              <a:rPr lang="hi-IN" sz="185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60 लाख </a:t>
            </a:r>
            <a:r>
              <a:rPr lang="hi-IN" sz="185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चिप्स </a:t>
            </a:r>
            <a:r>
              <a:rPr lang="hi-IN" sz="185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उत्पादन क्षमता।</a:t>
            </a:r>
            <a:endParaRPr sz="185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26" name="Google Shape;226;p17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7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1/1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C968F036-1163-E516-CAAC-2DA69089584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17</a:t>
            </a:fld>
            <a:endParaRPr lang="hi-IN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8"/>
          <p:cNvSpPr txBox="1">
            <a:spLocks noGrp="1"/>
          </p:cNvSpPr>
          <p:nvPr>
            <p:ph type="title"/>
          </p:nvPr>
        </p:nvSpPr>
        <p:spPr>
          <a:xfrm>
            <a:off x="2445815" y="300006"/>
            <a:ext cx="5014368" cy="679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500"/>
              <a:buFont typeface="Arial"/>
              <a:buNone/>
            </a:pPr>
            <a:r>
              <a:rPr lang="hi-IN" sz="25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गवर्नेंस और लॉ एंड ऑर्डर </a:t>
            </a:r>
            <a:endParaRPr sz="25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34" name="Google Shape;234;p18"/>
          <p:cNvSpPr txBox="1">
            <a:spLocks noGrp="1"/>
          </p:cNvSpPr>
          <p:nvPr>
            <p:ph type="body" idx="1"/>
          </p:nvPr>
        </p:nvSpPr>
        <p:spPr>
          <a:xfrm>
            <a:off x="329609" y="980349"/>
            <a:ext cx="9248503" cy="5577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औपनिवेशिक युग के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आपराधिक कानूनों को बदलने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 जुलाई, 2024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3 नए कानून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लाए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भारतीय दंड संहिता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(BNS),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भारतीय नागरिक सुरक्षा संहिता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भारतीय साक्ष्य अधिनियम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संगठित अपराध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आर्थिक अपराधों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पर ध्यान केंद्रित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किया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गया है एवं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फॉरेंसिक को बढ़ावा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, तथा </a:t>
            </a:r>
            <a:r>
              <a:rPr lang="en-US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Digitalization</a:t>
            </a:r>
            <a:r>
              <a:rPr lang="en-US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कानून व्यवस्था सुदृढ़</a:t>
            </a:r>
            <a:endParaRPr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अंडमान और निकोबार द्वीप समूह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राजधानी पोर्टब्लेयर के नाम परिवर्तन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कर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श्री विजयपुरम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गई।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प्रभावी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आपराधिक न्याय प्रणाली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“National Forensic Infrastructure Enhancement Scheme (NFIES)” की मंजूरी। वित्तीय वर्ष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2024-25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से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2028-29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दौरान </a:t>
            </a:r>
            <a:r>
              <a:rPr lang="hi-IN" sz="1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₹2250 करोड़ </a:t>
            </a: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का कुल वित्तीय परिव्यय।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hi-IN" sz="1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पेपर लीक की समस्या से निपटने के लिए </a:t>
            </a:r>
            <a:r>
              <a:rPr lang="hi-IN" sz="1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सार्वजनिक परीक्षा (अनुचित साधनों की रोकथाम) अधिनियम, 2024</a:t>
            </a:r>
            <a:endParaRPr sz="1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235" name="Google Shape;235;p18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8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1/2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7ED6FE22-15B8-F03D-AC1E-346D8967016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18</a:t>
            </a:fld>
            <a:endParaRPr lang="hi-I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9"/>
          <p:cNvSpPr txBox="1">
            <a:spLocks noGrp="1"/>
          </p:cNvSpPr>
          <p:nvPr>
            <p:ph type="title"/>
          </p:nvPr>
        </p:nvSpPr>
        <p:spPr>
          <a:xfrm>
            <a:off x="2705781" y="325940"/>
            <a:ext cx="4073842" cy="784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500"/>
              <a:buFont typeface="Arial"/>
              <a:buNone/>
            </a:pPr>
            <a:r>
              <a:rPr lang="hi-IN" sz="25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गवर्नेंस और लॉ एंड ऑर्डर </a:t>
            </a:r>
            <a:endParaRPr sz="25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243" name="Google Shape;243;p19"/>
          <p:cNvSpPr txBox="1">
            <a:spLocks noGrp="1"/>
          </p:cNvSpPr>
          <p:nvPr>
            <p:ph type="body" idx="1"/>
          </p:nvPr>
        </p:nvSpPr>
        <p:spPr>
          <a:xfrm>
            <a:off x="654913" y="1345474"/>
            <a:ext cx="8543925" cy="464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5738" lvl="0" indent="-1857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लोक शिकायत निवारण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CPGRAMS दिशा-निर्देश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जारी किए गए।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पूर्वोदय योजना: </a:t>
            </a:r>
            <a:r>
              <a:rPr lang="hi-IN" sz="1900" u="sng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बिहार, ओडिशा, झारखंड, पश्चिम बंगाल, और आंध्र प्रदेश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सर्वांगीण विकास के लिए योजना।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u="sng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शहरी बाढ़ प्रबंधन, ग्लेशियल Lake Outburst Flood Risk Mitigation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₹6,350 करोड़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की परियोजनाएं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लद्दाख में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5 नए जिले (ज़ांस्कर, द्रास, शाम, नुब्रा और चांगथांग)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,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कुल जिले :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7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(लेह और कारगिल सहित)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25 जून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'संविधान हत्या दिवस</a:t>
            </a:r>
            <a:endParaRPr sz="19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244" name="Google Shape;244;p19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9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2/2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1DD0384-F0BD-88A7-A2E9-DB2ED1E7624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19</a:t>
            </a:fld>
            <a:endParaRPr lang="hi-IN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0"/>
          <p:cNvSpPr txBox="1">
            <a:spLocks noGrp="1"/>
          </p:cNvSpPr>
          <p:nvPr>
            <p:ph type="title"/>
          </p:nvPr>
        </p:nvSpPr>
        <p:spPr>
          <a:xfrm>
            <a:off x="3241435" y="234500"/>
            <a:ext cx="3423130" cy="457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500"/>
              <a:buFont typeface="Arial"/>
              <a:buNone/>
            </a:pPr>
            <a:r>
              <a:rPr lang="hi-IN" sz="25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एनर्जी सिक्युरिटी </a:t>
            </a:r>
            <a:endParaRPr sz="25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52" name="Google Shape;252;p20"/>
          <p:cNvSpPr txBox="1">
            <a:spLocks noGrp="1"/>
          </p:cNvSpPr>
          <p:nvPr>
            <p:ph type="body" idx="1"/>
          </p:nvPr>
        </p:nvSpPr>
        <p:spPr>
          <a:xfrm>
            <a:off x="445960" y="788026"/>
            <a:ext cx="9274629" cy="6069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पूर्वोत्तर में हाइड्रो इलेक्ट्रिक परियोजनाओं को मंजूरी : ₹4100 करोड़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साथ</a:t>
            </a:r>
            <a:b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</a:b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राज्य संस्थाओं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केंद्रीय सार्वजनिक क्षेत्र के उपक्रमों के बीच Joint venture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सहयोग।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VGF (Viability Gap Funding) योजना के तहत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₹12400 करोड़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से अधिक के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हाइड्रो इलेक्ट्रिक परियोजनाओं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को मंजूरी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₹7450 करोड़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की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ऑफ-शोर पवन ऊर्जा परियोजनाएं स्वीकृत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राष्ट्रीय ग्रीन हाइड्रोजन मिशन: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इलेक्ट्रोलाइजर मैन्युफेक्चरिंग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second tranche प्रदान की गई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इससे घरेलू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इलेक्ट्रोलाइजर मैन्युफेक्चरिंग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capacity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प्रति वर्ष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1.5 गीगावाट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होगी।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PSU को वृक्षारोपण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 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पर्यावरण बहाली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लिए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Green Credit Programme की शुरुआत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557213" lvl="1" indent="-185737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u="sng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इसी दिशा में Faster Adoption and Manufacturing of Electric Vehicles in India Phase-III (FAME-III)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योजना।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जी-वन योजना: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उन्नत जैव ईंधन को बढ़ावा देने के लिए प्रधानमंत्री जी-वन योजना।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53" name="Google Shape;253;p20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" name="Google Shape;25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0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1/1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E70F706-4F8F-04CD-94D8-60CE14418DF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20</a:t>
            </a:fld>
            <a:endParaRPr lang="hi-IN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1"/>
          <p:cNvSpPr txBox="1">
            <a:spLocks noGrp="1"/>
          </p:cNvSpPr>
          <p:nvPr>
            <p:ph type="title"/>
          </p:nvPr>
        </p:nvSpPr>
        <p:spPr>
          <a:xfrm>
            <a:off x="3044885" y="99313"/>
            <a:ext cx="3816230" cy="640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500"/>
              <a:buFont typeface="Arial"/>
              <a:buNone/>
            </a:pPr>
            <a:r>
              <a:rPr lang="hi-IN" sz="25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विदेश नीति</a:t>
            </a:r>
            <a:endParaRPr sz="25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61" name="Google Shape;261;p21"/>
          <p:cNvSpPr txBox="1">
            <a:spLocks noGrp="1"/>
          </p:cNvSpPr>
          <p:nvPr>
            <p:ph type="body" idx="1"/>
          </p:nvPr>
        </p:nvSpPr>
        <p:spPr>
          <a:xfrm>
            <a:off x="511221" y="1142001"/>
            <a:ext cx="9076800" cy="56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राष्ट्रपति श्रीमति द्रौपदी मुर्मू जी 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फिजी के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सर्वोच्च नागरिक सम्मान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"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ऑर्डर ऑफ फिजी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" और तिमोर लेस्टे के "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ऑर्डर ऑफ तिमोर लेस्टे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" से सम्मानित किया गया।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PM मोदी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का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युद्ध के बीच में रूस और यूक्रेन की महत्वपूर्ण यात्राएं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, इटली में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जी-7 शिखर सम्मेलन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भागीदारी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,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रूस यात्रा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दौरान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PM मोदी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'ऑर्डर ऑफ सेंट एंड्रयू द एपोस्टल'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सम्मान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सिंगापुर और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किसी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भारतीय प्रधानमंत्री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द्वारा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पहली बार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ब्रुनेई दारुस्सलाम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यात्रा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किसी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भारतीय प्रधानमंत्री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द्वारा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41 वर्षों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बाद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यात्रा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ऑस्ट्रिया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45 वर्षों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बाद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पोलैंड यात्रा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भारत ने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120 से अधिक देशों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साथ तीसरे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'वॉयस ऑफ ग्लोबल साउथ' शिखर सम्मेलन की मेजबानी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पहली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बार भारत में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यूनेस्को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विश्व धरोहर समिति की बैठक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आयोजित की गई।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62" name="Google Shape;262;p21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1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1/1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135A394-4995-4D44-D6C1-F789E5C25B2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21</a:t>
            </a:fld>
            <a:endParaRPr lang="hi-IN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"/>
          <p:cNvSpPr txBox="1">
            <a:spLocks noGrp="1"/>
          </p:cNvSpPr>
          <p:nvPr>
            <p:ph type="title"/>
          </p:nvPr>
        </p:nvSpPr>
        <p:spPr>
          <a:xfrm>
            <a:off x="3523198" y="275772"/>
            <a:ext cx="2859604" cy="81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500"/>
              <a:buFont typeface="Arial"/>
              <a:buNone/>
            </a:pPr>
            <a:r>
              <a:rPr lang="hi-IN" sz="25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आपदा प्रबंधन </a:t>
            </a:r>
            <a:endParaRPr sz="2500" b="1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270" name="Google Shape;270;p22"/>
          <p:cNvSpPr txBox="1">
            <a:spLocks noGrp="1"/>
          </p:cNvSpPr>
          <p:nvPr>
            <p:ph type="body" idx="1"/>
          </p:nvPr>
        </p:nvSpPr>
        <p:spPr>
          <a:xfrm>
            <a:off x="681038" y="1410789"/>
            <a:ext cx="8543925" cy="397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5738" lvl="0" indent="-1857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आपदा प्रबंधन अधिनियम, 2005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में संशोधन हेतु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आपदा प्रबंधन (संशोधन) विधेयक, 2024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लोकसभा में पेश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किया गया।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u="sng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अर्बन फ्लड मैनेजमेंट, अग्निशमन सेवाओं, ग्लेशियर झील विस्फोट, फ्लड और अन्य डिजास्टर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मिटीगेशन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हेतु राज्यों को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₹12,554 करोड़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स्वीकृत 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557213" lvl="1" indent="-185737" algn="just" rtl="0">
              <a:lnSpc>
                <a:spcPct val="15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(‘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नेशनल डिजास्टर मिटिगेशन फंड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’,’ नेशनल डिजास्टर रिस्पांस फंड’, ‘स्टेट डिजास्टर मिटिगेशन फंड’ और ‘स्टेट डिजास्टर रिस्पांस फंड’ के तहत)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आपातकालीन कार्रवाई सहायता प्रणाली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(ERSS 2.0)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राज्यों/संघ राज्य क्षेत्रों में लागू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185738" lvl="0" indent="-185738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आंध्र प्रदेश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की बाढ़ के लिए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एक एक्सपर्ट टीम का गठन </a:t>
            </a:r>
            <a:endParaRPr sz="19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185738" lvl="0" indent="-65086" algn="just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None/>
            </a:pPr>
            <a:endParaRPr sz="19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271" name="Google Shape;271;p22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2" name="Google Shape;27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2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1/1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37E81CC6-1BB8-5979-CF86-A189AAD50C7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22</a:t>
            </a:fld>
            <a:endParaRPr lang="hi-IN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3"/>
          <p:cNvSpPr txBox="1">
            <a:spLocks noGrp="1"/>
          </p:cNvSpPr>
          <p:nvPr>
            <p:ph type="title"/>
          </p:nvPr>
        </p:nvSpPr>
        <p:spPr>
          <a:xfrm>
            <a:off x="3452390" y="247877"/>
            <a:ext cx="3093520" cy="57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500"/>
              <a:buFont typeface="Arial"/>
              <a:buNone/>
            </a:pPr>
            <a:r>
              <a:rPr lang="hi-IN" sz="25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सुरक्षा </a:t>
            </a:r>
            <a:endParaRPr sz="2500" b="1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</p:txBody>
      </p:sp>
      <p:sp>
        <p:nvSpPr>
          <p:cNvPr id="279" name="Google Shape;279;p23"/>
          <p:cNvSpPr txBox="1">
            <a:spLocks noGrp="1"/>
          </p:cNvSpPr>
          <p:nvPr>
            <p:ph type="body" idx="1"/>
          </p:nvPr>
        </p:nvSpPr>
        <p:spPr>
          <a:xfrm>
            <a:off x="474618" y="881280"/>
            <a:ext cx="9179746" cy="5316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lvl="0" indent="-185738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04 सितंबर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को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,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35 सालों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संघर्ष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समाप्त करते हुए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NLFT और ATTF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साथ </a:t>
            </a:r>
            <a:b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</a:b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शांति समझौता किया। इसके तहत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328 सशस्त्र कैडर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हिंसा को छोड़कर समाज की मुख्यधारा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शामिल हुए 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⮚"/>
            </a:pP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मानस (MANAS) 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हेल्पलाइन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का शुभारंभ।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साइबर अपराध से निपटने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वाले सभी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स्टेकहोल्डर्स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के लिए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'समन्वय ' प्लेटफॉर्म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शुरू किया गया है।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185738" lvl="0" indent="-185738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अगले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5 साल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में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5 हजार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साइबर कमांडों तैयार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किए जाएंगे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185738" lvl="0" indent="-185738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साइबर अपराध की सूचना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देने के लिए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साइबरदोस्त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मोबाइल ऐप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लॉन्च किया गया है। </a:t>
            </a:r>
            <a:endParaRPr sz="19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  <a:sym typeface="Arial"/>
            </a:endParaRPr>
          </a:p>
          <a:p>
            <a:pPr marL="185738" lvl="0" indent="-185738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बैंकों और वित्तीय इन्‍टरमीडियरीज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के साथ मिलकर </a:t>
            </a:r>
            <a:r>
              <a:rPr lang="hi-IN" sz="19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I4C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में अत्याधुनिक </a:t>
            </a: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‘साइबर धोखाधड़ी शमन केंद्र’ (CFMC)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की स्थापना की गई है।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5738" lvl="0" indent="-185738" rtl="0">
              <a:lnSpc>
                <a:spcPct val="15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lang="hi-IN" sz="19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 सस्पेक्ट रजिस्ट्री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- </a:t>
            </a:r>
            <a:r>
              <a:rPr lang="hi-IN" sz="1900" u="sng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मोबाइल नंबर, यूआरएल/वेबसाइट, आईएमईआई </a:t>
            </a:r>
            <a:r>
              <a:rPr lang="hi-IN" sz="19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Arial"/>
              </a:rPr>
              <a:t>और अन्य पहचानकर्ताओं का एक सस्पेक्ट रजिस्ट्री  बनाया गया है।</a:t>
            </a:r>
            <a:endParaRPr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80" name="Google Shape;280;p23"/>
          <p:cNvSpPr/>
          <p:nvPr/>
        </p:nvSpPr>
        <p:spPr>
          <a:xfrm>
            <a:off x="0" y="0"/>
            <a:ext cx="329700" cy="6858000"/>
          </a:xfrm>
          <a:prstGeom prst="rect">
            <a:avLst/>
          </a:prstGeom>
          <a:solidFill>
            <a:srgbClr val="5765A4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773" y="-2"/>
            <a:ext cx="2530225" cy="1144029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3"/>
          <p:cNvSpPr txBox="1"/>
          <p:nvPr/>
        </p:nvSpPr>
        <p:spPr>
          <a:xfrm>
            <a:off x="7438700" y="128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lt1"/>
                </a:solidFill>
              </a:rPr>
              <a:t>1/1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63160709-B488-17DF-DDA9-1F2E872D117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19376" y="6492875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| </a:t>
            </a:r>
            <a:fld id="{00000000-1234-1234-1234-123412341234}" type="slidenum">
              <a:rPr lang="hi-IN" smtClean="0"/>
              <a:t>23</a:t>
            </a:fld>
            <a:endParaRPr lang="hi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2817</Words>
  <Application>Microsoft Office PowerPoint</Application>
  <PresentationFormat>A4 Paper (210x297 mm)</PresentationFormat>
  <Paragraphs>237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Noto Sans Symbols</vt:lpstr>
      <vt:lpstr>Nirmala UI</vt:lpstr>
      <vt:lpstr>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विज्ञान और टेक्नॉलजी</vt:lpstr>
      <vt:lpstr>गवर्नेंस और लॉ एंड ऑर्डर </vt:lpstr>
      <vt:lpstr>गवर्नेंस और लॉ एंड ऑर्डर </vt:lpstr>
      <vt:lpstr>एनर्जी सिक्युरिटी </vt:lpstr>
      <vt:lpstr>विदेश नीति</vt:lpstr>
      <vt:lpstr>आपदा प्रबंधन </vt:lpstr>
      <vt:lpstr>सुरक्षा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NEW</dc:creator>
  <cp:lastModifiedBy>NEW</cp:lastModifiedBy>
  <cp:revision>5</cp:revision>
  <cp:lastPrinted>2024-09-15T05:48:43Z</cp:lastPrinted>
  <dcterms:created xsi:type="dcterms:W3CDTF">2024-09-14T09:01:25Z</dcterms:created>
  <dcterms:modified xsi:type="dcterms:W3CDTF">2024-09-15T06:13:30Z</dcterms:modified>
</cp:coreProperties>
</file>